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4" r:id="rId3"/>
    <p:sldId id="268" r:id="rId4"/>
    <p:sldId id="258" r:id="rId5"/>
    <p:sldId id="266" r:id="rId6"/>
    <p:sldId id="273" r:id="rId7"/>
    <p:sldId id="260" r:id="rId8"/>
    <p:sldId id="271" r:id="rId9"/>
    <p:sldId id="270" r:id="rId10"/>
    <p:sldId id="269"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0313"/>
    <a:srgbClr val="D3101E"/>
    <a:srgbClr val="FD6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autoAdjust="0"/>
  </p:normalViewPr>
  <p:slideViewPr>
    <p:cSldViewPr snapToGrid="0">
      <p:cViewPr varScale="1">
        <p:scale>
          <a:sx n="72" d="100"/>
          <a:sy n="72" d="100"/>
        </p:scale>
        <p:origin x="660"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698"/>
    </p:cViewPr>
  </p:sorterViewPr>
  <p:notesViewPr>
    <p:cSldViewPr snapToGrid="0">
      <p:cViewPr varScale="1">
        <p:scale>
          <a:sx n="39" d="100"/>
          <a:sy n="39" d="100"/>
        </p:scale>
        <p:origin x="163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6DD51C-6ADB-4F79-92F3-12318F86411A}" type="datetimeFigureOut">
              <a:rPr lang="de-DE" smtClean="0"/>
              <a:t>12.03.2019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8DB0D2-41BE-48E5-A10C-9522C19327B1}" type="slidenum">
              <a:rPr lang="de-DE" smtClean="0"/>
              <a:t>‹Nr.›</a:t>
            </a:fld>
            <a:endParaRPr lang="de-DE"/>
          </a:p>
        </p:txBody>
      </p:sp>
    </p:spTree>
    <p:extLst>
      <p:ext uri="{BB962C8B-B14F-4D97-AF65-F5344CB8AC3E}">
        <p14:creationId xmlns:p14="http://schemas.microsoft.com/office/powerpoint/2010/main" val="662997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98DB0D2-41BE-48E5-A10C-9522C19327B1}" type="slidenum">
              <a:rPr lang="de-DE" smtClean="0"/>
              <a:t>3</a:t>
            </a:fld>
            <a:endParaRPr lang="de-DE"/>
          </a:p>
        </p:txBody>
      </p:sp>
    </p:spTree>
    <p:extLst>
      <p:ext uri="{BB962C8B-B14F-4D97-AF65-F5344CB8AC3E}">
        <p14:creationId xmlns:p14="http://schemas.microsoft.com/office/powerpoint/2010/main" val="1426885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1">
          <a:blip r:embed="rId2">
            <a:alphaModFix amt="74000"/>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26304A-55F1-4956-847D-2CFE08E3D463}"/>
              </a:ext>
            </a:extLst>
          </p:cNvPr>
          <p:cNvSpPr>
            <a:spLocks noGrp="1"/>
          </p:cNvSpPr>
          <p:nvPr>
            <p:ph type="ctrTitle"/>
          </p:nvPr>
        </p:nvSpPr>
        <p:spPr>
          <a:xfrm>
            <a:off x="1228579" y="911347"/>
            <a:ext cx="9144000" cy="2387600"/>
          </a:xfrm>
          <a:solidFill>
            <a:schemeClr val="bg1"/>
          </a:solidFill>
        </p:spPr>
        <p:txBody>
          <a:bodyPr anchor="b"/>
          <a:lstStyle>
            <a:lvl1pPr algn="ctr">
              <a:defRPr sz="6000">
                <a:solidFill>
                  <a:srgbClr val="E30313"/>
                </a:solidFill>
              </a:defRPr>
            </a:lvl1pPr>
          </a:lstStyle>
          <a:p>
            <a:r>
              <a:rPr lang="de-DE" dirty="0"/>
              <a:t>Mastertitelformat bearbeiten</a:t>
            </a:r>
          </a:p>
        </p:txBody>
      </p:sp>
      <p:sp>
        <p:nvSpPr>
          <p:cNvPr id="3" name="Untertitel 2">
            <a:extLst>
              <a:ext uri="{FF2B5EF4-FFF2-40B4-BE49-F238E27FC236}">
                <a16:creationId xmlns:a16="http://schemas.microsoft.com/office/drawing/2014/main" id="{36B8AF0A-6B63-4B9F-9985-24F4C933C1A0}"/>
              </a:ext>
            </a:extLst>
          </p:cNvPr>
          <p:cNvSpPr>
            <a:spLocks noGrp="1"/>
          </p:cNvSpPr>
          <p:nvPr>
            <p:ph type="subTitle" idx="1"/>
          </p:nvPr>
        </p:nvSpPr>
        <p:spPr>
          <a:xfrm>
            <a:off x="1524000" y="3602038"/>
            <a:ext cx="9232232" cy="18843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Tree>
    <p:extLst>
      <p:ext uri="{BB962C8B-B14F-4D97-AF65-F5344CB8AC3E}">
        <p14:creationId xmlns:p14="http://schemas.microsoft.com/office/powerpoint/2010/main" val="26128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2E4AC-1A5D-4DDA-AB3E-11B08764A113}"/>
              </a:ext>
            </a:extLst>
          </p:cNvPr>
          <p:cNvSpPr>
            <a:spLocks noGrp="1"/>
          </p:cNvSpPr>
          <p:nvPr>
            <p:ph type="title"/>
          </p:nvPr>
        </p:nvSpPr>
        <p:spPr>
          <a:noFill/>
        </p:spPr>
        <p:txBody>
          <a:bodyPr/>
          <a:lstStyle>
            <a:lvl1pPr>
              <a:defRPr b="0" cap="none" spc="0">
                <a:ln w="0">
                  <a:noFill/>
                </a:ln>
                <a:solidFill>
                  <a:srgbClr val="C00000"/>
                </a:solidFill>
                <a:effectLst>
                  <a:outerShdw blurRad="38100" dist="25400" dir="5400000" algn="ctr" rotWithShape="0">
                    <a:srgbClr val="6E747A">
                      <a:alpha val="43000"/>
                    </a:srgbClr>
                  </a:outerShdw>
                </a:effectLst>
              </a:defRPr>
            </a:lvl1pPr>
          </a:lstStyle>
          <a:p>
            <a:r>
              <a:rPr lang="de-DE" dirty="0"/>
              <a:t>Mastertitelformat bearbeiten</a:t>
            </a:r>
          </a:p>
        </p:txBody>
      </p:sp>
      <p:sp>
        <p:nvSpPr>
          <p:cNvPr id="3" name="Inhaltsplatzhalter 2">
            <a:extLst>
              <a:ext uri="{FF2B5EF4-FFF2-40B4-BE49-F238E27FC236}">
                <a16:creationId xmlns:a16="http://schemas.microsoft.com/office/drawing/2014/main" id="{648C5805-7C53-4076-A228-46783AFB449D}"/>
              </a:ext>
            </a:extLst>
          </p:cNvPr>
          <p:cNvSpPr>
            <a:spLocks noGrp="1"/>
          </p:cNvSpPr>
          <p:nvPr>
            <p:ph idx="1"/>
          </p:nvPr>
        </p:nvSpPr>
        <p:spPr>
          <a:ln>
            <a:noFill/>
          </a:ln>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790239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_t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2E4AC-1A5D-4DDA-AB3E-11B08764A113}"/>
              </a:ext>
            </a:extLst>
          </p:cNvPr>
          <p:cNvSpPr>
            <a:spLocks noGrp="1"/>
          </p:cNvSpPr>
          <p:nvPr>
            <p:ph type="title"/>
          </p:nvPr>
        </p:nvSpPr>
        <p:spPr>
          <a:xfrm>
            <a:off x="838200" y="365125"/>
            <a:ext cx="10515600" cy="1759097"/>
          </a:xfrm>
          <a:noFill/>
        </p:spPr>
        <p:txBody>
          <a:bodyPr/>
          <a:lstStyle>
            <a:lvl1pPr>
              <a:defRPr b="0" cap="none" spc="0">
                <a:ln w="0">
                  <a:noFill/>
                </a:ln>
                <a:solidFill>
                  <a:srgbClr val="C00000"/>
                </a:solidFill>
                <a:effectLst>
                  <a:outerShdw blurRad="38100" dist="25400" dir="5400000" algn="ctr" rotWithShape="0">
                    <a:srgbClr val="6E747A">
                      <a:alpha val="43000"/>
                    </a:srgbClr>
                  </a:outerShdw>
                </a:effectLst>
              </a:defRPr>
            </a:lvl1pPr>
          </a:lstStyle>
          <a:p>
            <a:r>
              <a:rPr lang="de-DE" dirty="0"/>
              <a:t>Mastertitelformat bearbeiten</a:t>
            </a:r>
          </a:p>
        </p:txBody>
      </p:sp>
      <p:sp>
        <p:nvSpPr>
          <p:cNvPr id="3" name="Inhaltsplatzhalter 2">
            <a:extLst>
              <a:ext uri="{FF2B5EF4-FFF2-40B4-BE49-F238E27FC236}">
                <a16:creationId xmlns:a16="http://schemas.microsoft.com/office/drawing/2014/main" id="{648C5805-7C53-4076-A228-46783AFB449D}"/>
              </a:ext>
            </a:extLst>
          </p:cNvPr>
          <p:cNvSpPr>
            <a:spLocks noGrp="1"/>
          </p:cNvSpPr>
          <p:nvPr>
            <p:ph idx="1"/>
          </p:nvPr>
        </p:nvSpPr>
        <p:spPr>
          <a:xfrm>
            <a:off x="838200" y="2616591"/>
            <a:ext cx="10496550" cy="3517509"/>
          </a:xfrm>
          <a:ln>
            <a:noFill/>
          </a:ln>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548341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E35FED-E2BA-4DA0-9EAB-B9F958E28478}"/>
              </a:ext>
            </a:extLst>
          </p:cNvPr>
          <p:cNvSpPr>
            <a:spLocks noGrp="1"/>
          </p:cNvSpPr>
          <p:nvPr>
            <p:ph type="title"/>
          </p:nvPr>
        </p:nvSpPr>
        <p:spPr>
          <a:xfrm>
            <a:off x="831850" y="1709738"/>
            <a:ext cx="10515600" cy="2852737"/>
          </a:xfrm>
          <a:solidFill>
            <a:schemeClr val="bg1"/>
          </a:solidFill>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DCAB652-548F-48FF-A6E0-99A55BEA19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8DF80D9-5829-43F2-906B-4DF3AED200E1}"/>
              </a:ext>
            </a:extLst>
          </p:cNvPr>
          <p:cNvSpPr>
            <a:spLocks noGrp="1"/>
          </p:cNvSpPr>
          <p:nvPr>
            <p:ph type="dt" sz="half" idx="10"/>
          </p:nvPr>
        </p:nvSpPr>
        <p:spPr>
          <a:xfrm>
            <a:off x="838200" y="6356350"/>
            <a:ext cx="2743200" cy="365125"/>
          </a:xfrm>
          <a:prstGeom prst="rect">
            <a:avLst/>
          </a:prstGeom>
        </p:spPr>
        <p:txBody>
          <a:bodyPr/>
          <a:lstStyle/>
          <a:p>
            <a:fld id="{55F7C495-47DA-4A00-8BF8-668F2C9C0A72}" type="datetimeFigureOut">
              <a:rPr lang="de-DE" smtClean="0"/>
              <a:t>12.03.2019</a:t>
            </a:fld>
            <a:endParaRPr lang="de-DE"/>
          </a:p>
        </p:txBody>
      </p:sp>
      <p:sp>
        <p:nvSpPr>
          <p:cNvPr id="5" name="Fußzeilenplatzhalter 4">
            <a:extLst>
              <a:ext uri="{FF2B5EF4-FFF2-40B4-BE49-F238E27FC236}">
                <a16:creationId xmlns:a16="http://schemas.microsoft.com/office/drawing/2014/main" id="{A78F6791-1846-4C4B-B1B0-641BF53BD16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81E3832-37FF-4711-879D-38555977ABEF}"/>
              </a:ext>
            </a:extLst>
          </p:cNvPr>
          <p:cNvSpPr>
            <a:spLocks noGrp="1"/>
          </p:cNvSpPr>
          <p:nvPr>
            <p:ph type="sldNum" sz="quarter" idx="12"/>
          </p:nvPr>
        </p:nvSpPr>
        <p:spPr>
          <a:xfrm>
            <a:off x="8610600" y="6356350"/>
            <a:ext cx="2743200" cy="365125"/>
          </a:xfrm>
          <a:prstGeom prst="rect">
            <a:avLst/>
          </a:prstGeom>
        </p:spPr>
        <p:txBody>
          <a:bodyPr/>
          <a:lstStyle/>
          <a:p>
            <a:fld id="{F14E0522-7E8A-486B-88E4-DE04945E3985}" type="slidenum">
              <a:rPr lang="de-DE" smtClean="0"/>
              <a:t>‹Nr.›</a:t>
            </a:fld>
            <a:endParaRPr lang="de-DE"/>
          </a:p>
        </p:txBody>
      </p:sp>
    </p:spTree>
    <p:extLst>
      <p:ext uri="{BB962C8B-B14F-4D97-AF65-F5344CB8AC3E}">
        <p14:creationId xmlns:p14="http://schemas.microsoft.com/office/powerpoint/2010/main" val="20079379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D5057AC-FE8D-4E58-ACD5-A0D946837905}"/>
              </a:ext>
            </a:extLst>
          </p:cNvPr>
          <p:cNvSpPr>
            <a:spLocks noGrp="1"/>
          </p:cNvSpPr>
          <p:nvPr>
            <p:ph type="title"/>
          </p:nvPr>
        </p:nvSpPr>
        <p:spPr>
          <a:xfrm>
            <a:off x="838200" y="365125"/>
            <a:ext cx="10515600" cy="1325563"/>
          </a:xfrm>
          <a:prstGeom prst="rect">
            <a:avLst/>
          </a:prstGeom>
          <a:noFill/>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7B75E0ED-98A8-4734-B8D3-73B021433CDB}"/>
              </a:ext>
            </a:extLst>
          </p:cNvPr>
          <p:cNvSpPr>
            <a:spLocks noGrp="1"/>
          </p:cNvSpPr>
          <p:nvPr>
            <p:ph type="body" idx="1"/>
          </p:nvPr>
        </p:nvSpPr>
        <p:spPr>
          <a:xfrm>
            <a:off x="838200" y="1825625"/>
            <a:ext cx="10496550" cy="4308475"/>
          </a:xfrm>
          <a:prstGeom prst="rect">
            <a:avLst/>
          </a:prstGeom>
          <a:solidFill>
            <a:schemeClr val="bg1">
              <a:alpha val="0"/>
            </a:schemeClr>
          </a:solidFill>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a:extLst>
              <a:ext uri="{FF2B5EF4-FFF2-40B4-BE49-F238E27FC236}">
                <a16:creationId xmlns:a16="http://schemas.microsoft.com/office/drawing/2014/main" id="{0241C25F-E407-4603-8CF8-64A54306815D}"/>
              </a:ext>
            </a:extLst>
          </p:cNvPr>
          <p:cNvSpPr>
            <a:spLocks noGrp="1"/>
          </p:cNvSpPr>
          <p:nvPr>
            <p:ph type="ftr" sz="quarter" idx="3"/>
          </p:nvPr>
        </p:nvSpPr>
        <p:spPr>
          <a:xfrm>
            <a:off x="3390900" y="6269037"/>
            <a:ext cx="7943850" cy="34131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Tree>
    <p:extLst>
      <p:ext uri="{BB962C8B-B14F-4D97-AF65-F5344CB8AC3E}">
        <p14:creationId xmlns:p14="http://schemas.microsoft.com/office/powerpoint/2010/main" val="1949847578"/>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Lst>
  <p:txStyles>
    <p:titleStyle>
      <a:lvl1pPr algn="l" defTabSz="914400" rtl="0" eaLnBrk="1" latinLnBrk="0" hangingPunct="1">
        <a:lnSpc>
          <a:spcPct val="90000"/>
        </a:lnSpc>
        <a:spcBef>
          <a:spcPct val="0"/>
        </a:spcBef>
        <a:buNone/>
        <a:defRPr lang="de-DE" sz="4400" b="0" kern="1200" dirty="0">
          <a:solidFill>
            <a:srgbClr val="D3101E"/>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FDDBD2-3BF6-4F3C-A0AE-5135E876BF71}"/>
              </a:ext>
            </a:extLst>
          </p:cNvPr>
          <p:cNvSpPr>
            <a:spLocks noGrp="1"/>
          </p:cNvSpPr>
          <p:nvPr>
            <p:ph type="ctrTitle"/>
          </p:nvPr>
        </p:nvSpPr>
        <p:spPr/>
        <p:txBody>
          <a:bodyPr>
            <a:normAutofit fontScale="90000"/>
          </a:bodyPr>
          <a:lstStyle/>
          <a:p>
            <a:r>
              <a:rPr lang="de-DE" sz="4200" b="1" dirty="0"/>
              <a:t>Spannungsfeld Umgangsrecht </a:t>
            </a:r>
            <a:br>
              <a:rPr lang="de-DE" sz="4200" b="1" dirty="0"/>
            </a:br>
            <a:r>
              <a:rPr lang="de-DE" sz="4200" b="1" dirty="0"/>
              <a:t>und häusliche Gewalt – Kindeswohl aus Sicht der Frauenhauspraxis</a:t>
            </a:r>
          </a:p>
        </p:txBody>
      </p:sp>
      <p:sp>
        <p:nvSpPr>
          <p:cNvPr id="3" name="Untertitel 2">
            <a:extLst>
              <a:ext uri="{FF2B5EF4-FFF2-40B4-BE49-F238E27FC236}">
                <a16:creationId xmlns:a16="http://schemas.microsoft.com/office/drawing/2014/main" id="{6557E3E5-8DE5-43BE-9430-D5991F367FC9}"/>
              </a:ext>
            </a:extLst>
          </p:cNvPr>
          <p:cNvSpPr>
            <a:spLocks noGrp="1"/>
          </p:cNvSpPr>
          <p:nvPr>
            <p:ph type="subTitle" idx="1"/>
          </p:nvPr>
        </p:nvSpPr>
        <p:spPr>
          <a:xfrm>
            <a:off x="1524000" y="3547447"/>
            <a:ext cx="9232232" cy="1884362"/>
          </a:xfrm>
        </p:spPr>
        <p:txBody>
          <a:bodyPr>
            <a:normAutofit/>
          </a:bodyPr>
          <a:lstStyle/>
          <a:p>
            <a:endParaRPr lang="de-DE" sz="2200" dirty="0"/>
          </a:p>
          <a:p>
            <a:r>
              <a:rPr lang="de-DE" sz="2200" dirty="0"/>
              <a:t>Julia </a:t>
            </a:r>
            <a:r>
              <a:rPr lang="de-DE" sz="2200" dirty="0" err="1"/>
              <a:t>Daldrop</a:t>
            </a:r>
            <a:r>
              <a:rPr lang="de-DE" sz="2200" dirty="0"/>
              <a:t>, Referentin der Koordinierungsstelle;</a:t>
            </a:r>
            <a:br>
              <a:rPr lang="de-DE" sz="2200" dirty="0"/>
            </a:br>
            <a:r>
              <a:rPr lang="de-DE" sz="2200" dirty="0"/>
              <a:t>Netzwerk der brandenburgischen Frauenhäuser e.V.</a:t>
            </a:r>
          </a:p>
        </p:txBody>
      </p:sp>
      <p:sp>
        <p:nvSpPr>
          <p:cNvPr id="4" name="Rechteck 3">
            <a:extLst>
              <a:ext uri="{FF2B5EF4-FFF2-40B4-BE49-F238E27FC236}">
                <a16:creationId xmlns:a16="http://schemas.microsoft.com/office/drawing/2014/main" id="{2F766787-7C11-4149-A439-C697BDD9F14C}"/>
              </a:ext>
            </a:extLst>
          </p:cNvPr>
          <p:cNvSpPr/>
          <p:nvPr/>
        </p:nvSpPr>
        <p:spPr>
          <a:xfrm>
            <a:off x="5459105" y="6264322"/>
            <a:ext cx="4763068" cy="593678"/>
          </a:xfrm>
          <a:prstGeom prst="rect">
            <a:avLst/>
          </a:prstGeom>
          <a:solidFill>
            <a:srgbClr val="E30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e-DE" sz="2200" b="1" dirty="0"/>
          </a:p>
        </p:txBody>
      </p:sp>
      <p:sp>
        <p:nvSpPr>
          <p:cNvPr id="5" name="Rechteck 4">
            <a:extLst>
              <a:ext uri="{FF2B5EF4-FFF2-40B4-BE49-F238E27FC236}">
                <a16:creationId xmlns:a16="http://schemas.microsoft.com/office/drawing/2014/main" id="{867B5F40-A466-4A88-8FCD-328E5D47C806}"/>
              </a:ext>
            </a:extLst>
          </p:cNvPr>
          <p:cNvSpPr/>
          <p:nvPr/>
        </p:nvSpPr>
        <p:spPr>
          <a:xfrm>
            <a:off x="7840639" y="6086901"/>
            <a:ext cx="2381534" cy="593678"/>
          </a:xfrm>
          <a:prstGeom prst="rect">
            <a:avLst/>
          </a:prstGeom>
          <a:solidFill>
            <a:srgbClr val="E30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2100" b="1" dirty="0"/>
              <a:t>www.nbfev.de</a:t>
            </a:r>
          </a:p>
        </p:txBody>
      </p:sp>
    </p:spTree>
    <p:extLst>
      <p:ext uri="{BB962C8B-B14F-4D97-AF65-F5344CB8AC3E}">
        <p14:creationId xmlns:p14="http://schemas.microsoft.com/office/powerpoint/2010/main" val="3621656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3060700"/>
            <a:ext cx="10496550" cy="3073400"/>
          </a:xfrm>
        </p:spPr>
        <p:txBody>
          <a:bodyPr>
            <a:normAutofit/>
          </a:bodyPr>
          <a:lstStyle/>
          <a:p>
            <a:pPr marL="0" indent="0" algn="ctr">
              <a:buNone/>
            </a:pPr>
            <a:r>
              <a:rPr lang="de-DE" sz="3200" dirty="0">
                <a:solidFill>
                  <a:srgbClr val="E30313"/>
                </a:solidFill>
              </a:rPr>
              <a:t>Vielen Dank für Ihre Aufmerksamkeit </a:t>
            </a:r>
            <a:r>
              <a:rPr lang="de-DE" sz="3200" dirty="0">
                <a:solidFill>
                  <a:srgbClr val="E30313"/>
                </a:solidFill>
                <a:sym typeface="Wingdings" panose="05000000000000000000" pitchFamily="2" charset="2"/>
              </a:rPr>
              <a:t></a:t>
            </a:r>
            <a:endParaRPr lang="de-DE" sz="3200" dirty="0">
              <a:solidFill>
                <a:srgbClr val="E30313"/>
              </a:solidFill>
            </a:endParaRPr>
          </a:p>
        </p:txBody>
      </p:sp>
    </p:spTree>
    <p:extLst>
      <p:ext uri="{BB962C8B-B14F-4D97-AF65-F5344CB8AC3E}">
        <p14:creationId xmlns:p14="http://schemas.microsoft.com/office/powerpoint/2010/main" val="2734343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noFill/>
          </a:ln>
        </p:spPr>
        <p:txBody>
          <a:bodyPr>
            <a:normAutofit/>
          </a:bodyPr>
          <a:lstStyle/>
          <a:p>
            <a:r>
              <a:rPr lang="de-DE" sz="4200" dirty="0">
                <a:solidFill>
                  <a:srgbClr val="D3101E"/>
                </a:solidFill>
              </a:rPr>
              <a:t>Einführung: Häusliche Gewalt</a:t>
            </a:r>
          </a:p>
        </p:txBody>
      </p:sp>
      <p:sp>
        <p:nvSpPr>
          <p:cNvPr id="3" name="Inhaltsplatzhalter 2"/>
          <p:cNvSpPr>
            <a:spLocks noGrp="1"/>
          </p:cNvSpPr>
          <p:nvPr>
            <p:ph idx="1"/>
          </p:nvPr>
        </p:nvSpPr>
        <p:spPr/>
        <p:txBody>
          <a:bodyPr>
            <a:normAutofit/>
          </a:bodyPr>
          <a:lstStyle/>
          <a:p>
            <a:pPr marL="0" indent="0">
              <a:lnSpc>
                <a:spcPct val="100000"/>
              </a:lnSpc>
              <a:buNone/>
            </a:pPr>
            <a:r>
              <a:rPr lang="de-DE" b="1" dirty="0"/>
              <a:t>Kinder in brandenburgischen Frauenhäusern: </a:t>
            </a:r>
          </a:p>
          <a:p>
            <a:pPr>
              <a:lnSpc>
                <a:spcPct val="100000"/>
              </a:lnSpc>
            </a:pPr>
            <a:r>
              <a:rPr lang="de-DE" dirty="0"/>
              <a:t>2017: 512 Frauen, 625 Kinder</a:t>
            </a:r>
          </a:p>
          <a:p>
            <a:pPr marL="0" indent="0">
              <a:lnSpc>
                <a:spcPct val="100000"/>
              </a:lnSpc>
              <a:buNone/>
            </a:pPr>
            <a:br>
              <a:rPr lang="de-DE" dirty="0"/>
            </a:br>
            <a:r>
              <a:rPr lang="de-DE" b="1" dirty="0"/>
              <a:t>Häusliche Gewalt:</a:t>
            </a:r>
          </a:p>
          <a:p>
            <a:pPr>
              <a:lnSpc>
                <a:spcPct val="100000"/>
              </a:lnSpc>
            </a:pPr>
            <a:r>
              <a:rPr lang="de-DE" dirty="0"/>
              <a:t>Meist kein einmaligen Ereignis, sondern Gewalt tritt immer wieder auf und nimmt immer weiter zu</a:t>
            </a:r>
          </a:p>
          <a:p>
            <a:pPr>
              <a:lnSpc>
                <a:spcPct val="100000"/>
              </a:lnSpc>
            </a:pPr>
            <a:r>
              <a:rPr lang="de-DE" dirty="0"/>
              <a:t>Häufig Ineinandergreifen verschiedener Formen von Gewalt</a:t>
            </a:r>
          </a:p>
          <a:p>
            <a:pPr>
              <a:lnSpc>
                <a:spcPct val="100000"/>
              </a:lnSpc>
            </a:pPr>
            <a:r>
              <a:rPr lang="de-DE" dirty="0"/>
              <a:t>Gesellschaftliche Wahrnehmung: Verharmlosung und Vorurteile</a:t>
            </a:r>
          </a:p>
          <a:p>
            <a:pPr lvl="1">
              <a:lnSpc>
                <a:spcPct val="100000"/>
              </a:lnSpc>
            </a:pPr>
            <a:endParaRPr lang="de-DE" dirty="0"/>
          </a:p>
        </p:txBody>
      </p:sp>
    </p:spTree>
    <p:extLst>
      <p:ext uri="{BB962C8B-B14F-4D97-AF65-F5344CB8AC3E}">
        <p14:creationId xmlns:p14="http://schemas.microsoft.com/office/powerpoint/2010/main" val="2019190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Folgen häuslicher Gewalt für Kinder</a:t>
            </a:r>
          </a:p>
        </p:txBody>
      </p:sp>
      <p:sp>
        <p:nvSpPr>
          <p:cNvPr id="3" name="Inhaltsplatzhalter 2"/>
          <p:cNvSpPr>
            <a:spLocks noGrp="1"/>
          </p:cNvSpPr>
          <p:nvPr>
            <p:ph idx="1"/>
          </p:nvPr>
        </p:nvSpPr>
        <p:spPr>
          <a:xfrm>
            <a:off x="838199" y="1825625"/>
            <a:ext cx="10923871" cy="4308475"/>
          </a:xfrm>
        </p:spPr>
        <p:txBody>
          <a:bodyPr/>
          <a:lstStyle/>
          <a:p>
            <a:pPr>
              <a:lnSpc>
                <a:spcPct val="130000"/>
              </a:lnSpc>
            </a:pPr>
            <a:r>
              <a:rPr lang="de-DE" dirty="0"/>
              <a:t>30 – 60% Überschneidung von Partnergewalt und Kindesmisshandlung*</a:t>
            </a:r>
          </a:p>
          <a:p>
            <a:pPr>
              <a:lnSpc>
                <a:spcPct val="130000"/>
              </a:lnSpc>
            </a:pPr>
            <a:r>
              <a:rPr lang="de-DE" dirty="0"/>
              <a:t>Auch Miterleben beeinträchtigt soziale und kognitive Entwicklung:</a:t>
            </a:r>
          </a:p>
          <a:p>
            <a:pPr lvl="1">
              <a:lnSpc>
                <a:spcPct val="130000"/>
              </a:lnSpc>
            </a:pPr>
            <a:r>
              <a:rPr lang="de-DE" dirty="0"/>
              <a:t>5mal häufiger behandlungsbedürftige Auffälligkeiten*</a:t>
            </a:r>
          </a:p>
          <a:p>
            <a:pPr lvl="1">
              <a:lnSpc>
                <a:spcPct val="130000"/>
              </a:lnSpc>
            </a:pPr>
            <a:r>
              <a:rPr lang="de-DE" dirty="0"/>
              <a:t>Externalisierung: Unruhe, Aggressivität</a:t>
            </a:r>
          </a:p>
          <a:p>
            <a:pPr lvl="1">
              <a:lnSpc>
                <a:spcPct val="110000"/>
              </a:lnSpc>
            </a:pPr>
            <a:r>
              <a:rPr lang="de-DE" dirty="0"/>
              <a:t>Internalisierung: Niedergeschlagenheit, Ängstlichkeit, bis hin zu selbstverletzendem Verhalten</a:t>
            </a:r>
          </a:p>
          <a:p>
            <a:pPr lvl="1">
              <a:lnSpc>
                <a:spcPct val="110000"/>
              </a:lnSpc>
            </a:pPr>
            <a:r>
              <a:rPr lang="de-DE" dirty="0"/>
              <a:t>Erhöhte Bereitschaft zum Einsatz oder Erdulden von Gewalt</a:t>
            </a:r>
          </a:p>
          <a:p>
            <a:pPr lvl="1">
              <a:lnSpc>
                <a:spcPct val="130000"/>
              </a:lnSpc>
            </a:pPr>
            <a:endParaRPr lang="de-DE" dirty="0"/>
          </a:p>
          <a:p>
            <a:pPr marL="0" indent="0">
              <a:buNone/>
            </a:pPr>
            <a:endParaRPr lang="de-DE" dirty="0"/>
          </a:p>
        </p:txBody>
      </p:sp>
      <p:sp>
        <p:nvSpPr>
          <p:cNvPr id="4" name="Textfeld 3"/>
          <p:cNvSpPr txBox="1"/>
          <p:nvPr/>
        </p:nvSpPr>
        <p:spPr>
          <a:xfrm>
            <a:off x="838199" y="6134100"/>
            <a:ext cx="9102691" cy="307777"/>
          </a:xfrm>
          <a:prstGeom prst="rect">
            <a:avLst/>
          </a:prstGeom>
          <a:noFill/>
        </p:spPr>
        <p:txBody>
          <a:bodyPr wrap="square" rtlCol="0">
            <a:spAutoFit/>
          </a:bodyPr>
          <a:lstStyle/>
          <a:p>
            <a:r>
              <a:rPr lang="de-DE" sz="1400" dirty="0"/>
              <a:t>*Kindler, Heinz (2006): Partnergewalt und Beeinträchtigungen kindlicher Entwicklung: Ein Forschungsüberblick</a:t>
            </a:r>
          </a:p>
        </p:txBody>
      </p:sp>
    </p:spTree>
    <p:extLst>
      <p:ext uri="{BB962C8B-B14F-4D97-AF65-F5344CB8AC3E}">
        <p14:creationId xmlns:p14="http://schemas.microsoft.com/office/powerpoint/2010/main" val="4294152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86A89-8CEF-4251-BB8F-E10B7735D043}"/>
              </a:ext>
            </a:extLst>
          </p:cNvPr>
          <p:cNvSpPr>
            <a:spLocks noGrp="1"/>
          </p:cNvSpPr>
          <p:nvPr>
            <p:ph type="title"/>
          </p:nvPr>
        </p:nvSpPr>
        <p:spPr>
          <a:xfrm>
            <a:off x="617220" y="365125"/>
            <a:ext cx="10972800" cy="1325563"/>
          </a:xfrm>
        </p:spPr>
        <p:txBody>
          <a:bodyPr/>
          <a:lstStyle/>
          <a:p>
            <a:r>
              <a:rPr lang="de-DE" dirty="0"/>
              <a:t>Häusliche Gewalt = Kindeswohlgefährdung</a:t>
            </a:r>
          </a:p>
        </p:txBody>
      </p:sp>
      <p:sp>
        <p:nvSpPr>
          <p:cNvPr id="3" name="Inhaltsplatzhalter 2">
            <a:extLst>
              <a:ext uri="{FF2B5EF4-FFF2-40B4-BE49-F238E27FC236}">
                <a16:creationId xmlns:a16="http://schemas.microsoft.com/office/drawing/2014/main" id="{158A69E4-F8C6-4EB3-9949-529F9EEBD5ED}"/>
              </a:ext>
            </a:extLst>
          </p:cNvPr>
          <p:cNvSpPr>
            <a:spLocks noGrp="1"/>
          </p:cNvSpPr>
          <p:nvPr>
            <p:ph idx="1"/>
          </p:nvPr>
        </p:nvSpPr>
        <p:spPr/>
        <p:txBody>
          <a:bodyPr/>
          <a:lstStyle/>
          <a:p>
            <a:pPr marL="0" indent="0">
              <a:buNone/>
            </a:pPr>
            <a:r>
              <a:rPr lang="de-DE" dirty="0"/>
              <a:t>Istanbul-Konvention (Übereinkommen des Europarats zur Verhütung und Bekämpfung von Gewalt gegen Frauen und häuslicher Gewalt), Erläuternder Bericht:</a:t>
            </a:r>
          </a:p>
          <a:p>
            <a:pPr marL="0" indent="0">
              <a:buNone/>
            </a:pPr>
            <a:endParaRPr lang="de-DE" i="1" dirty="0"/>
          </a:p>
          <a:p>
            <a:pPr marL="0" indent="0" algn="ctr">
              <a:buNone/>
            </a:pPr>
            <a:r>
              <a:rPr lang="de-DE" i="1" dirty="0"/>
              <a:t>27. [...] Mit Bezug auf Kinder wurde festgestellt, dass sie nicht direkt Gewalt erleiden müssen, um als Opfer angesehen zu werden, da schon allein die Tatsache, Zeuginnen bzw. Zeugen von Gewalt in der Familie zu werden, eine traumatisierende Wirkung hat.“</a:t>
            </a:r>
          </a:p>
          <a:p>
            <a:pPr marL="0" indent="0">
              <a:buNone/>
            </a:pPr>
            <a:endParaRPr lang="de-DE" dirty="0"/>
          </a:p>
          <a:p>
            <a:endParaRPr lang="de-DE" dirty="0"/>
          </a:p>
          <a:p>
            <a:endParaRPr lang="de-DE" dirty="0"/>
          </a:p>
          <a:p>
            <a:endParaRPr lang="de-DE" dirty="0"/>
          </a:p>
        </p:txBody>
      </p:sp>
    </p:spTree>
    <p:extLst>
      <p:ext uri="{BB962C8B-B14F-4D97-AF65-F5344CB8AC3E}">
        <p14:creationId xmlns:p14="http://schemas.microsoft.com/office/powerpoint/2010/main" val="161705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1540" y="445336"/>
            <a:ext cx="10462260" cy="1886384"/>
          </a:xfrm>
        </p:spPr>
        <p:txBody>
          <a:bodyPr/>
          <a:lstStyle/>
          <a:p>
            <a:r>
              <a:rPr lang="de-DE" dirty="0"/>
              <a:t>Häusliche Gewalt in Umgangs- und Sorgerechtsverfahren</a:t>
            </a:r>
          </a:p>
        </p:txBody>
      </p:sp>
      <p:sp>
        <p:nvSpPr>
          <p:cNvPr id="3" name="Inhaltsplatzhalter 2"/>
          <p:cNvSpPr>
            <a:spLocks noGrp="1"/>
          </p:cNvSpPr>
          <p:nvPr>
            <p:ph idx="1"/>
          </p:nvPr>
        </p:nvSpPr>
        <p:spPr>
          <a:xfrm>
            <a:off x="847725" y="2616591"/>
            <a:ext cx="10496550" cy="3426741"/>
          </a:xfrm>
        </p:spPr>
        <p:txBody>
          <a:bodyPr/>
          <a:lstStyle/>
          <a:p>
            <a:r>
              <a:rPr lang="de-DE" dirty="0"/>
              <a:t>Häufig keine Berücksichtigung von Gewalt in Umgangs- und Sorgerechtsverfahren</a:t>
            </a:r>
          </a:p>
          <a:p>
            <a:r>
              <a:rPr lang="de-DE" dirty="0"/>
              <a:t>Gewalt während und nach der Trennung: Aufrechterhaltung der Bedrohungslage durch Umgang</a:t>
            </a:r>
          </a:p>
          <a:p>
            <a:r>
              <a:rPr lang="de-DE" dirty="0"/>
              <a:t>Folgen von Gewalt werden zum Nachteil der Mutter ausgelegt</a:t>
            </a:r>
          </a:p>
          <a:p>
            <a:r>
              <a:rPr lang="de-DE" dirty="0"/>
              <a:t>Aushebelung von Gewaltschutzbestimmungen durch Umgangsrecht</a:t>
            </a:r>
          </a:p>
          <a:p>
            <a:r>
              <a:rPr lang="de-DE" dirty="0"/>
              <a:t>Problem Bindungstoleranz und Kooperationszwang</a:t>
            </a:r>
          </a:p>
          <a:p>
            <a:endParaRPr lang="de-DE" dirty="0"/>
          </a:p>
          <a:p>
            <a:endParaRPr lang="de-DE" dirty="0"/>
          </a:p>
          <a:p>
            <a:pPr marL="0" indent="0">
              <a:buNone/>
            </a:pPr>
            <a:endParaRPr lang="de-DE" dirty="0"/>
          </a:p>
        </p:txBody>
      </p:sp>
      <p:sp>
        <p:nvSpPr>
          <p:cNvPr id="4" name="Textfeld 3">
            <a:extLst>
              <a:ext uri="{FF2B5EF4-FFF2-40B4-BE49-F238E27FC236}">
                <a16:creationId xmlns:a16="http://schemas.microsoft.com/office/drawing/2014/main" id="{A1DDD868-4330-43A2-8D6F-A4C00572CB15}"/>
              </a:ext>
            </a:extLst>
          </p:cNvPr>
          <p:cNvSpPr txBox="1"/>
          <p:nvPr/>
        </p:nvSpPr>
        <p:spPr>
          <a:xfrm>
            <a:off x="891540" y="6227998"/>
            <a:ext cx="7818120" cy="307777"/>
          </a:xfrm>
          <a:prstGeom prst="rect">
            <a:avLst/>
          </a:prstGeom>
          <a:noFill/>
        </p:spPr>
        <p:txBody>
          <a:bodyPr wrap="square" rtlCol="0">
            <a:spAutoFit/>
          </a:bodyPr>
          <a:lstStyle/>
          <a:p>
            <a:r>
              <a:rPr lang="de-DE" sz="1400" dirty="0"/>
              <a:t>*BMFSFJ 2009:  Studie „Gewalt gegen Frauen in Paarbeziehungen“ </a:t>
            </a:r>
          </a:p>
        </p:txBody>
      </p:sp>
    </p:spTree>
    <p:extLst>
      <p:ext uri="{BB962C8B-B14F-4D97-AF65-F5344CB8AC3E}">
        <p14:creationId xmlns:p14="http://schemas.microsoft.com/office/powerpoint/2010/main" val="1479117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43A2A1-9C34-463B-9182-74FA4A19A031}"/>
              </a:ext>
            </a:extLst>
          </p:cNvPr>
          <p:cNvSpPr>
            <a:spLocks noGrp="1"/>
          </p:cNvSpPr>
          <p:nvPr>
            <p:ph type="title"/>
          </p:nvPr>
        </p:nvSpPr>
        <p:spPr/>
        <p:txBody>
          <a:bodyPr/>
          <a:lstStyle/>
          <a:p>
            <a:r>
              <a:rPr lang="de-DE" dirty="0"/>
              <a:t>Umgang und Gewaltschutz im Konflikt</a:t>
            </a:r>
          </a:p>
        </p:txBody>
      </p:sp>
      <p:sp>
        <p:nvSpPr>
          <p:cNvPr id="3" name="Inhaltsplatzhalter 2">
            <a:extLst>
              <a:ext uri="{FF2B5EF4-FFF2-40B4-BE49-F238E27FC236}">
                <a16:creationId xmlns:a16="http://schemas.microsoft.com/office/drawing/2014/main" id="{9C580810-14CA-466D-98CC-66713FFC55DD}"/>
              </a:ext>
            </a:extLst>
          </p:cNvPr>
          <p:cNvSpPr>
            <a:spLocks noGrp="1"/>
          </p:cNvSpPr>
          <p:nvPr>
            <p:ph idx="1"/>
          </p:nvPr>
        </p:nvSpPr>
        <p:spPr/>
        <p:txBody>
          <a:bodyPr/>
          <a:lstStyle/>
          <a:p>
            <a:pPr marL="0" indent="0">
              <a:buNone/>
            </a:pPr>
            <a:r>
              <a:rPr lang="de-DE" dirty="0"/>
              <a:t>2002 Gewaltschutzgesetz:</a:t>
            </a:r>
          </a:p>
          <a:p>
            <a:pPr>
              <a:buFont typeface="Wingdings" panose="05000000000000000000" pitchFamily="2" charset="2"/>
              <a:buChar char="à"/>
            </a:pPr>
            <a:r>
              <a:rPr lang="de-DE" dirty="0"/>
              <a:t>Kontakt- und Näherungsverbot möglich</a:t>
            </a:r>
          </a:p>
          <a:p>
            <a:r>
              <a:rPr lang="de-DE" dirty="0"/>
              <a:t>Problem: Maßnahmen des Gewaltschutzes werden durch Umgangsregelungen ausgehebelt</a:t>
            </a:r>
          </a:p>
          <a:p>
            <a:r>
              <a:rPr lang="de-DE" dirty="0"/>
              <a:t>Aufrechterhaltung der Bedrohungslage durch Umgang</a:t>
            </a:r>
          </a:p>
          <a:p>
            <a:r>
              <a:rPr lang="de-DE" dirty="0"/>
              <a:t>Sicherheit = Voraussetzung, um Gewalterfahrungen zu verarbeiten</a:t>
            </a:r>
          </a:p>
          <a:p>
            <a:r>
              <a:rPr lang="de-DE" dirty="0"/>
              <a:t>Dogma: „Lieber ein schlagender Vater als gar kein Vater“.</a:t>
            </a:r>
          </a:p>
          <a:p>
            <a:pPr marL="0" indent="0">
              <a:buNone/>
            </a:pPr>
            <a:endParaRPr lang="de-DE" dirty="0"/>
          </a:p>
        </p:txBody>
      </p:sp>
    </p:spTree>
    <p:extLst>
      <p:ext uri="{BB962C8B-B14F-4D97-AF65-F5344CB8AC3E}">
        <p14:creationId xmlns:p14="http://schemas.microsoft.com/office/powerpoint/2010/main" val="3548238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Beispiele für gute Zusammenarbeit:</a:t>
            </a:r>
          </a:p>
        </p:txBody>
      </p:sp>
      <p:sp>
        <p:nvSpPr>
          <p:cNvPr id="3" name="Inhaltsplatzhalter 2"/>
          <p:cNvSpPr>
            <a:spLocks noGrp="1"/>
          </p:cNvSpPr>
          <p:nvPr>
            <p:ph idx="1"/>
          </p:nvPr>
        </p:nvSpPr>
        <p:spPr>
          <a:xfrm>
            <a:off x="838200" y="2148523"/>
            <a:ext cx="10515600" cy="4344352"/>
          </a:xfrm>
        </p:spPr>
        <p:txBody>
          <a:bodyPr>
            <a:normAutofit/>
          </a:bodyPr>
          <a:lstStyle/>
          <a:p>
            <a:r>
              <a:rPr lang="de-DE" dirty="0"/>
              <a:t>Teilnahme an Anti-Aggressionstraining als Voraussetzung für Umgang</a:t>
            </a:r>
          </a:p>
          <a:p>
            <a:r>
              <a:rPr lang="de-DE" dirty="0"/>
              <a:t>Begleiteter Umgang, getrennte Anhörungen</a:t>
            </a:r>
          </a:p>
          <a:p>
            <a:r>
              <a:rPr lang="de-DE" dirty="0"/>
              <a:t>Miteinbeziehung der Fachkräfte aus dem Gewaltschutz</a:t>
            </a:r>
          </a:p>
          <a:p>
            <a:r>
              <a:rPr lang="de-DE" dirty="0"/>
              <a:t>Aussetzung des Umgangs für den Vater</a:t>
            </a:r>
          </a:p>
          <a:p>
            <a:r>
              <a:rPr lang="de-DE" dirty="0"/>
              <a:t>„</a:t>
            </a:r>
            <a:r>
              <a:rPr lang="de-DE" dirty="0" err="1"/>
              <a:t>Safety</a:t>
            </a:r>
            <a:r>
              <a:rPr lang="de-DE" dirty="0"/>
              <a:t> </a:t>
            </a:r>
            <a:r>
              <a:rPr lang="de-DE" dirty="0" err="1"/>
              <a:t>first</a:t>
            </a:r>
            <a:r>
              <a:rPr lang="de-DE" dirty="0"/>
              <a:t>“: Umgang nicht auf Kosten der Sicherheit der Mutter</a:t>
            </a:r>
          </a:p>
          <a:p>
            <a:r>
              <a:rPr lang="de-DE" dirty="0"/>
              <a:t>Thematisierung von Gewaltdynamiken in der Aus- und Weiterbildung aller Beteiligten</a:t>
            </a:r>
          </a:p>
          <a:p>
            <a:endParaRPr lang="de-DE" dirty="0"/>
          </a:p>
        </p:txBody>
      </p:sp>
    </p:spTree>
    <p:extLst>
      <p:ext uri="{BB962C8B-B14F-4D97-AF65-F5344CB8AC3E}">
        <p14:creationId xmlns:p14="http://schemas.microsoft.com/office/powerpoint/2010/main" val="263538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B1B46F-1794-42BF-9F7F-CE688718C229}"/>
              </a:ext>
            </a:extLst>
          </p:cNvPr>
          <p:cNvSpPr>
            <a:spLocks noGrp="1"/>
          </p:cNvSpPr>
          <p:nvPr>
            <p:ph type="title"/>
          </p:nvPr>
        </p:nvSpPr>
        <p:spPr/>
        <p:txBody>
          <a:bodyPr/>
          <a:lstStyle/>
          <a:p>
            <a:r>
              <a:rPr lang="de-DE" dirty="0"/>
              <a:t>Istanbul-Konvention</a:t>
            </a:r>
          </a:p>
        </p:txBody>
      </p:sp>
      <p:sp>
        <p:nvSpPr>
          <p:cNvPr id="3" name="Inhaltsplatzhalter 2">
            <a:extLst>
              <a:ext uri="{FF2B5EF4-FFF2-40B4-BE49-F238E27FC236}">
                <a16:creationId xmlns:a16="http://schemas.microsoft.com/office/drawing/2014/main" id="{7E8254ED-12A9-4EEA-BF90-0ADD2D392534}"/>
              </a:ext>
            </a:extLst>
          </p:cNvPr>
          <p:cNvSpPr>
            <a:spLocks noGrp="1"/>
          </p:cNvSpPr>
          <p:nvPr>
            <p:ph idx="1"/>
          </p:nvPr>
        </p:nvSpPr>
        <p:spPr/>
        <p:txBody>
          <a:bodyPr>
            <a:normAutofit/>
          </a:bodyPr>
          <a:lstStyle/>
          <a:p>
            <a:pPr marL="0" indent="0">
              <a:buNone/>
            </a:pPr>
            <a:r>
              <a:rPr lang="de-DE" b="1" dirty="0"/>
              <a:t>Art. 31: </a:t>
            </a:r>
          </a:p>
          <a:p>
            <a:pPr marL="0" indent="0">
              <a:buNone/>
            </a:pPr>
            <a:r>
              <a:rPr lang="de-DE" dirty="0"/>
              <a:t>1 Die Vertragsparteien treffen die erforderlichen (...) Maßnahmen, um sicherzustellen, dass (...) </a:t>
            </a:r>
            <a:r>
              <a:rPr lang="de-DE" b="1" dirty="0"/>
              <a:t>gewalttätige Vorfälle bei Entscheidungen über das Besuchs- und Sorgerecht betreffend Kinder berücksichtigt werden. </a:t>
            </a:r>
            <a:r>
              <a:rPr lang="de-DE" dirty="0"/>
              <a:t> </a:t>
            </a:r>
          </a:p>
          <a:p>
            <a:pPr marL="0" indent="0">
              <a:buNone/>
            </a:pPr>
            <a:r>
              <a:rPr lang="de-DE" dirty="0"/>
              <a:t>2 Die Vertragsparteien treffen die erforderlichen (...) Maßnahmen, um sicherzustellen, </a:t>
            </a:r>
            <a:r>
              <a:rPr lang="de-DE" b="1" dirty="0"/>
              <a:t>dass die Ausübung des Besuchs- oder Sorgerechts nicht die Rechte und die Sicherheit des Opfers oder der Kinder gefährdet.</a:t>
            </a:r>
          </a:p>
          <a:p>
            <a:pPr marL="0" indent="0">
              <a:buNone/>
            </a:pPr>
            <a:endParaRPr lang="de-DE" dirty="0"/>
          </a:p>
        </p:txBody>
      </p:sp>
    </p:spTree>
    <p:extLst>
      <p:ext uri="{BB962C8B-B14F-4D97-AF65-F5344CB8AC3E}">
        <p14:creationId xmlns:p14="http://schemas.microsoft.com/office/powerpoint/2010/main" val="1454456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45336"/>
            <a:ext cx="10515600" cy="1759097"/>
          </a:xfrm>
        </p:spPr>
        <p:txBody>
          <a:bodyPr/>
          <a:lstStyle/>
          <a:p>
            <a:r>
              <a:rPr lang="de-DE" dirty="0"/>
              <a:t>Wünsche und Forderungen aus Sicht der Frauenhauspraxis</a:t>
            </a:r>
          </a:p>
        </p:txBody>
      </p:sp>
      <p:sp>
        <p:nvSpPr>
          <p:cNvPr id="3" name="Inhaltsplatzhalter 2"/>
          <p:cNvSpPr>
            <a:spLocks noGrp="1"/>
          </p:cNvSpPr>
          <p:nvPr>
            <p:ph idx="1"/>
          </p:nvPr>
        </p:nvSpPr>
        <p:spPr/>
        <p:txBody>
          <a:bodyPr/>
          <a:lstStyle/>
          <a:p>
            <a:pPr marL="514350" indent="-514350">
              <a:buFont typeface="+mj-lt"/>
              <a:buAutoNum type="arabicPeriod"/>
            </a:pPr>
            <a:r>
              <a:rPr lang="de-DE" dirty="0"/>
              <a:t>Häusliche Gewalt = Kindeswohlgefährdung, Täter in die Verantwortung nehmen</a:t>
            </a:r>
          </a:p>
          <a:p>
            <a:pPr marL="514350" indent="-514350">
              <a:buFont typeface="+mj-lt"/>
              <a:buAutoNum type="arabicPeriod"/>
            </a:pPr>
            <a:r>
              <a:rPr lang="de-DE" dirty="0"/>
              <a:t>Folgen von häuslicher Gewalt nicht zum Nachteil der gewaltbetroffenen Mutter auslegen</a:t>
            </a:r>
          </a:p>
          <a:p>
            <a:pPr marL="514350" indent="-514350">
              <a:buFont typeface="+mj-lt"/>
              <a:buAutoNum type="arabicPeriod"/>
            </a:pPr>
            <a:r>
              <a:rPr lang="de-DE" dirty="0"/>
              <a:t>Anerkennung der Expertise von Fachkräften aus dem Gewaltschutz: Frauenhaus = besonders geeigneter Ort für gewaltbetroffene Kinder</a:t>
            </a:r>
          </a:p>
          <a:p>
            <a:pPr marL="0" indent="0">
              <a:buNone/>
            </a:pPr>
            <a:r>
              <a:rPr lang="de-DE" dirty="0"/>
              <a:t>Ziel: selbstbestimmtes, gewaltfreies Leben für Eltern und Kinder!</a:t>
            </a:r>
          </a:p>
        </p:txBody>
      </p:sp>
    </p:spTree>
    <p:extLst>
      <p:ext uri="{BB962C8B-B14F-4D97-AF65-F5344CB8AC3E}">
        <p14:creationId xmlns:p14="http://schemas.microsoft.com/office/powerpoint/2010/main" val="370833231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11 28 Tagung Gewaltschutz fuer Frauen und Maedchen mit Behinderungen var</Template>
  <TotalTime>0</TotalTime>
  <Words>451</Words>
  <Application>Microsoft Office PowerPoint</Application>
  <PresentationFormat>Breitbild</PresentationFormat>
  <Paragraphs>58</Paragraphs>
  <Slides>10</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Arial</vt:lpstr>
      <vt:lpstr>Calibri</vt:lpstr>
      <vt:lpstr>Wingdings</vt:lpstr>
      <vt:lpstr>Office</vt:lpstr>
      <vt:lpstr>Spannungsfeld Umgangsrecht  und häusliche Gewalt – Kindeswohl aus Sicht der Frauenhauspraxis</vt:lpstr>
      <vt:lpstr>Einführung: Häusliche Gewalt</vt:lpstr>
      <vt:lpstr>Folgen häuslicher Gewalt für Kinder</vt:lpstr>
      <vt:lpstr>Häusliche Gewalt = Kindeswohlgefährdung</vt:lpstr>
      <vt:lpstr>Häusliche Gewalt in Umgangs- und Sorgerechtsverfahren</vt:lpstr>
      <vt:lpstr>Umgang und Gewaltschutz im Konflikt</vt:lpstr>
      <vt:lpstr>Beispiele für gute Zusammenarbeit:</vt:lpstr>
      <vt:lpstr>Istanbul-Konvention</vt:lpstr>
      <vt:lpstr>Wünsche und Forderungen aus Sicht der Frauenhauspraxis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Barrierefreiheit in brandenburgischen Frauenhäusern</dc:title>
  <dc:creator>Julia</dc:creator>
  <cp:lastModifiedBy>Julia</cp:lastModifiedBy>
  <cp:revision>118</cp:revision>
  <cp:lastPrinted>2019-03-11T10:30:50Z</cp:lastPrinted>
  <dcterms:created xsi:type="dcterms:W3CDTF">2017-10-27T13:44:28Z</dcterms:created>
  <dcterms:modified xsi:type="dcterms:W3CDTF">2019-03-12T22:59:53Z</dcterms:modified>
</cp:coreProperties>
</file>